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0"/>
    <p:sldMasterId id="2147483756" r:id="rId11"/>
  </p:sldMasterIdLst>
  <p:notesMasterIdLst>
    <p:notesMasterId r:id="rId34"/>
  </p:notesMasterIdLst>
  <p:sldIdLst>
    <p:sldId id="256" r:id="rId12"/>
    <p:sldId id="257" r:id="rId13"/>
    <p:sldId id="266" r:id="rId14"/>
    <p:sldId id="264" r:id="rId15"/>
    <p:sldId id="263" r:id="rId16"/>
    <p:sldId id="282" r:id="rId17"/>
    <p:sldId id="281" r:id="rId18"/>
    <p:sldId id="269" r:id="rId19"/>
    <p:sldId id="270" r:id="rId20"/>
    <p:sldId id="289" r:id="rId21"/>
    <p:sldId id="290" r:id="rId22"/>
    <p:sldId id="291" r:id="rId23"/>
    <p:sldId id="292" r:id="rId24"/>
    <p:sldId id="298" r:id="rId25"/>
    <p:sldId id="299" r:id="rId26"/>
    <p:sldId id="301" r:id="rId27"/>
    <p:sldId id="293" r:id="rId28"/>
    <p:sldId id="296" r:id="rId29"/>
    <p:sldId id="297" r:id="rId30"/>
    <p:sldId id="300" r:id="rId31"/>
    <p:sldId id="265" r:id="rId32"/>
    <p:sldId id="26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6"/>
            <p14:sldId id="264"/>
            <p14:sldId id="263"/>
            <p14:sldId id="282"/>
            <p14:sldId id="281"/>
            <p14:sldId id="269"/>
            <p14:sldId id="270"/>
            <p14:sldId id="289"/>
            <p14:sldId id="290"/>
            <p14:sldId id="291"/>
            <p14:sldId id="292"/>
            <p14:sldId id="298"/>
            <p14:sldId id="299"/>
            <p14:sldId id="301"/>
            <p14:sldId id="293"/>
            <p14:sldId id="296"/>
            <p14:sldId id="297"/>
            <p14:sldId id="300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Ramos Sánchez" initials="JRS" lastIdx="9" clrIdx="0">
    <p:extLst>
      <p:ext uri="{19B8F6BF-5375-455C-9EA6-DF929625EA0E}">
        <p15:presenceInfo xmlns:p15="http://schemas.microsoft.com/office/powerpoint/2012/main" userId="S::jramos@plainconcepts.com::806ed3e3-174e-425b-8319-cb63e31018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76966" autoAdjust="0"/>
  </p:normalViewPr>
  <p:slideViewPr>
    <p:cSldViewPr snapToGrid="0">
      <p:cViewPr varScale="1">
        <p:scale>
          <a:sx n="67" d="100"/>
          <a:sy n="67" d="100"/>
        </p:scale>
        <p:origin x="1061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Estas técnicas que hemos descrito antes, que son técnicas a bajo nivel, se conocen en </a:t>
            </a:r>
            <a:r>
              <a:rPr lang="es-ES" dirty="0" err="1"/>
              <a:t>SignalR</a:t>
            </a:r>
            <a:r>
              <a:rPr lang="es-ES" dirty="0"/>
              <a:t> como transportes</a:t>
            </a:r>
          </a:p>
          <a:p>
            <a:r>
              <a:rPr lang="es-ES" dirty="0"/>
              <a:t>Un anillo para gobernarlos a todos...una librería para gobernar a todas las técnicas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29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SignalR</a:t>
            </a:r>
            <a:r>
              <a:rPr lang="es-ES" dirty="0"/>
              <a:t> negocia automáticamente el transporte que se usará, por defecto usará </a:t>
            </a:r>
            <a:r>
              <a:rPr lang="es-ES" dirty="0" err="1"/>
              <a:t>WebSockets</a:t>
            </a:r>
            <a:r>
              <a:rPr lang="es-ES" dirty="0"/>
              <a:t>.</a:t>
            </a:r>
          </a:p>
          <a:p>
            <a:r>
              <a:rPr lang="es-ES" dirty="0"/>
              <a:t>Como ya he comentado esto es un proceso totalmente transparente para nosotros.</a:t>
            </a:r>
          </a:p>
          <a:p>
            <a:r>
              <a:rPr lang="es-ES" dirty="0"/>
              <a:t>Nos podemos centrar en aprender a implementar </a:t>
            </a:r>
            <a:r>
              <a:rPr lang="es-ES" dirty="0" err="1"/>
              <a:t>SignalR</a:t>
            </a:r>
            <a:r>
              <a:rPr lang="es-ES" dirty="0"/>
              <a:t> y no es necesario que sepamos como implementar el resto.</a:t>
            </a:r>
          </a:p>
          <a:p>
            <a:endParaRPr lang="es-ES" dirty="0"/>
          </a:p>
          <a:p>
            <a:r>
              <a:rPr lang="es-ES" dirty="0"/>
              <a:t>Mensaje de texto basado en </a:t>
            </a:r>
            <a:r>
              <a:rPr lang="es-ES" dirty="0" err="1"/>
              <a:t>Json</a:t>
            </a:r>
            <a:r>
              <a:rPr lang="es-ES" dirty="0"/>
              <a:t> y/o binario basado en </a:t>
            </a:r>
            <a:r>
              <a:rPr lang="es-ES" dirty="0" err="1"/>
              <a:t>MessagePack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46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Hub es la clase que se encarga de coordinar la comunicación bidireccional entre el servidor y el cliente. Es en esta clase donde vamos a poder invocar funciones desde </a:t>
            </a:r>
            <a:r>
              <a:rPr lang="es-ES" dirty="0" err="1"/>
              <a:t>Javascript</a:t>
            </a:r>
            <a:r>
              <a:rPr lang="es-ES"/>
              <a:t>, en esta clase vamos a poner mandar un mensaje a los clientes y en este mensaje se va a indicar la función de JavaScript que quiero que se ejecute.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2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Pues básicamente lo que nos va a aportar usar Azure </a:t>
            </a:r>
            <a:r>
              <a:rPr lang="es-ES" dirty="0" err="1"/>
              <a:t>SignalR</a:t>
            </a:r>
            <a:r>
              <a:rPr lang="es-ES" dirty="0"/>
              <a:t> es que nos vamos a despreocupar totalmente de la infraestructura que necesitamos para nuestra aplicación.</a:t>
            </a:r>
          </a:p>
          <a:p>
            <a:endParaRPr lang="es-ES" dirty="0"/>
          </a:p>
          <a:p>
            <a:r>
              <a:rPr lang="es-ES" dirty="0"/>
              <a:t>Si pero pasar de usar </a:t>
            </a:r>
            <a:r>
              <a:rPr lang="es-ES" dirty="0" err="1"/>
              <a:t>SignalR</a:t>
            </a:r>
            <a:r>
              <a:rPr lang="es-ES" dirty="0"/>
              <a:t> de una forma </a:t>
            </a:r>
            <a:r>
              <a:rPr lang="es-ES" dirty="0" err="1"/>
              <a:t>autohospedada</a:t>
            </a:r>
            <a:r>
              <a:rPr lang="es-ES" dirty="0"/>
              <a:t> a usar Azure </a:t>
            </a:r>
            <a:r>
              <a:rPr lang="es-ES" dirty="0" err="1"/>
              <a:t>SignalR</a:t>
            </a:r>
            <a:r>
              <a:rPr lang="es-ES" dirty="0"/>
              <a:t> como un servicio administrado.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64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Podemos usar cualquiera de estos eventos para enviar notificaciones o información a miles de clientes cada vez que se produce cualquiera de estos eventos.</a:t>
            </a:r>
          </a:p>
          <a:p>
            <a:endParaRPr lang="es-ES" dirty="0"/>
          </a:p>
          <a:p>
            <a:r>
              <a:rPr lang="es-ES" dirty="0"/>
              <a:t>Así pues, de una forma fácil podemos poner un output </a:t>
            </a:r>
            <a:r>
              <a:rPr lang="es-ES" dirty="0" err="1"/>
              <a:t>binding</a:t>
            </a:r>
            <a:r>
              <a:rPr lang="es-ES" dirty="0"/>
              <a:t> a la </a:t>
            </a:r>
            <a:r>
              <a:rPr lang="es-ES" dirty="0" err="1"/>
              <a:t>Function</a:t>
            </a:r>
            <a:r>
              <a:rPr lang="es-ES" dirty="0"/>
              <a:t> de tal forma que cada vez que se dispare, envíe un mensaje a todos los clientes conectados.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1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la hora de configura nuestro servicio de </a:t>
            </a:r>
            <a:r>
              <a:rPr lang="es-ES" dirty="0" err="1"/>
              <a:t>SignalR</a:t>
            </a:r>
            <a:r>
              <a:rPr lang="es-ES" dirty="0"/>
              <a:t> en Azure es muy importante remarcar que hay que ponerlo en modo </a:t>
            </a:r>
            <a:r>
              <a:rPr lang="es-ES" dirty="0" err="1"/>
              <a:t>Serverless</a:t>
            </a:r>
            <a:r>
              <a:rPr lang="es-ES" dirty="0"/>
              <a:t> para poder trabajar con Azure </a:t>
            </a:r>
            <a:r>
              <a:rPr lang="es-ES" dirty="0" err="1"/>
              <a:t>Functions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6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0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Veamos las diferentes técnicas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9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Inconveniente: Genera una gran carga de trabajo al servido (error 503 Servicio no disponible)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9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Inconveniente: Seguimos usando peticiones HTTP para un proceso que NO está pensado para hacerlo así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22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parte de la especificación de HTML5 y no está soportado en todos los navegadores (por ejemplo IE y Edge)</a:t>
            </a:r>
          </a:p>
          <a:p>
            <a:r>
              <a:rPr lang="es-ES" dirty="0"/>
              <a:t>Inconveniente: No está soportado en todos los navegadores, unidireccional, solo mensajes de texto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25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la técnica más efectiva. Es una técnica que proporcional un canal bidireccional sobre un único socket TCP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6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3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8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06079-8CFE-4204-83A9-5A5678A2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6B75E1-4C19-4549-B78E-B3A8687D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520F71-2417-49FF-92BC-CEC6461C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DFD0-A042-468E-8006-D8CAE4FA8C49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B40C2-6414-4EB8-B2FA-A5D08C3A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B81564-0B0B-4DD8-942A-18848D5B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CA0B2-D197-4BD9-821A-C817712C1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4862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3"/>
            <a:ext cx="12192000" cy="6778487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6C43D2E-CAD8-4308-BC87-274286B49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7D992109-AB39-4DD6-A9F4-B56813041600}"/>
              </a:ext>
            </a:extLst>
          </p:cNvPr>
          <p:cNvSpPr txBox="1"/>
          <p:nvPr userDrawn="1"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227479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Graphic 10">
            <a:extLst>
              <a:ext uri="{FF2B5EF4-FFF2-40B4-BE49-F238E27FC236}">
                <a16:creationId xmlns:a16="http://schemas.microsoft.com/office/drawing/2014/main" id="{D7B61E5D-C4E7-4EDF-AA8F-E8306DAC9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phic 9">
            <a:extLst>
              <a:ext uri="{FF2B5EF4-FFF2-40B4-BE49-F238E27FC236}">
                <a16:creationId xmlns:a16="http://schemas.microsoft.com/office/drawing/2014/main" id="{4E63CBB8-D40E-4A9B-82E3-FEDA9C9112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ACD8EA8A-9A3E-4907-AD59-AD9183B5712C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3574EA01-21C4-42AC-9840-34072C44FE0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44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08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9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sp>
        <p:nvSpPr>
          <p:cNvPr id="12" name="Rectángulo 2">
            <a:extLst>
              <a:ext uri="{FF2B5EF4-FFF2-40B4-BE49-F238E27FC236}">
                <a16:creationId xmlns:a16="http://schemas.microsoft.com/office/drawing/2014/main" id="{73CB6C71-09E8-4EC7-A61B-C7F3B62D2EC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E55D3B25-CDB4-4CBF-B509-461092519C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E55F5144-4912-4879-A7ED-5DC14ED1CA15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5FDB04C4-D847-48ED-9B97-2B285E2E09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7213EF39-056C-4757-9506-76C5789B76BD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05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3" name="Rectángulo 2">
            <a:extLst>
              <a:ext uri="{FF2B5EF4-FFF2-40B4-BE49-F238E27FC236}">
                <a16:creationId xmlns:a16="http://schemas.microsoft.com/office/drawing/2014/main" id="{6ADD93EB-9E26-4FAB-A574-64DC0908D85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F46BC43D-4473-41C9-9DE0-393617FD06B7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408B118D-DCCB-4062-B63D-D774946BB4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AC7016D-13BF-407D-BFE7-B65B907B1C1E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14" name="Graphic 2">
            <a:extLst>
              <a:ext uri="{FF2B5EF4-FFF2-40B4-BE49-F238E27FC236}">
                <a16:creationId xmlns:a16="http://schemas.microsoft.com/office/drawing/2014/main" id="{9AC45A06-79F0-4E37-8DE9-7BA22CCD8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1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sp>
        <p:nvSpPr>
          <p:cNvPr id="9" name="Rectángulo 2">
            <a:extLst>
              <a:ext uri="{FF2B5EF4-FFF2-40B4-BE49-F238E27FC236}">
                <a16:creationId xmlns:a16="http://schemas.microsoft.com/office/drawing/2014/main" id="{1920815F-9AE5-4C4D-9E87-F73E7A7E092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pic>
        <p:nvPicPr>
          <p:cNvPr id="7" name="Graphic 1">
            <a:extLst>
              <a:ext uri="{FF2B5EF4-FFF2-40B4-BE49-F238E27FC236}">
                <a16:creationId xmlns:a16="http://schemas.microsoft.com/office/drawing/2014/main" id="{96A49FB4-CE53-4871-92DC-17409FEE75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115FC31B-1451-4D0E-887A-B7417249E9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D75C8EF0-9134-44E5-AA5A-1738256CADEF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2867838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1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5734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081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600C7C6-96CD-47C6-A22F-9115BCC496DB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366031646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7" name="Rectángulo 2">
            <a:extLst>
              <a:ext uri="{FF2B5EF4-FFF2-40B4-BE49-F238E27FC236}">
                <a16:creationId xmlns:a16="http://schemas.microsoft.com/office/drawing/2014/main" id="{8D4A2C7F-D78A-4A79-8105-D30F0682702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44E32390-90C1-4CC7-9C88-0312698324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7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2">
            <a:extLst>
              <a:ext uri="{FF2B5EF4-FFF2-40B4-BE49-F238E27FC236}">
                <a16:creationId xmlns:a16="http://schemas.microsoft.com/office/drawing/2014/main" id="{9975DA80-B06D-4884-A0E1-EA93D9A214B3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986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2526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200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06079-8CFE-4204-83A9-5A5678A2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6B75E1-4C19-4549-B78E-B3A8687D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520F71-2417-49FF-92BC-CEC6461C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DFD0-A042-468E-8006-D8CAE4FA8C49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B40C2-6414-4EB8-B2FA-A5D08C3A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B81564-0B0B-4DD8-942A-18848D5B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CA0B2-D197-4BD9-821A-C817712C16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2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customXml" Target="../../customXml/item4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Rectángulo 2">
            <a:extLst>
              <a:ext uri="{FF2B5EF4-FFF2-40B4-BE49-F238E27FC236}">
                <a16:creationId xmlns:a16="http://schemas.microsoft.com/office/drawing/2014/main" id="{5DA98128-9C1D-463D-8877-1B413B91F12C}"/>
              </a:ext>
            </a:extLst>
          </p:cNvPr>
          <p:cNvSpPr/>
          <p:nvPr>
            <p:custDataLst>
              <p:custData r:id="rId19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7739E-2021-475C-A977-1D48F8C4C5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39" y="5849813"/>
            <a:ext cx="3377477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2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038F8D-1EA3-440A-9C73-79DF12474DF9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5277333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cap="all" dirty="0">
                <a:solidFill>
                  <a:srgbClr val="5C2B7D"/>
                </a:solidFill>
              </a:rPr>
              <a:t>¿</a:t>
            </a:r>
            <a:r>
              <a:rPr lang="en-US" cap="all" dirty="0" err="1">
                <a:solidFill>
                  <a:srgbClr val="5C2B7D"/>
                </a:solidFill>
              </a:rPr>
              <a:t>Qué</a:t>
            </a:r>
            <a:r>
              <a:rPr lang="en-US" cap="all" dirty="0">
                <a:solidFill>
                  <a:srgbClr val="5C2B7D"/>
                </a:solidFill>
              </a:rPr>
              <a:t> es signal R?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E5D3C8-B7E3-4B8C-903B-9FAA79DA2D5D}"/>
              </a:ext>
            </a:extLst>
          </p:cNvPr>
          <p:cNvSpPr txBox="1"/>
          <p:nvPr/>
        </p:nvSpPr>
        <p:spPr>
          <a:xfrm flipH="1">
            <a:off x="344782" y="1284051"/>
            <a:ext cx="11503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5C2B7D"/>
                </a:solidFill>
              </a:rPr>
              <a:t>Es una librería que nos permite conectar en nuestras aplicaciones, la capa de </a:t>
            </a:r>
            <a:r>
              <a:rPr lang="es-ES" sz="2800" dirty="0" err="1">
                <a:solidFill>
                  <a:srgbClr val="5C2B7D"/>
                </a:solidFill>
              </a:rPr>
              <a:t>backend</a:t>
            </a:r>
            <a:r>
              <a:rPr lang="es-ES" sz="2800" dirty="0">
                <a:solidFill>
                  <a:srgbClr val="5C2B7D"/>
                </a:solidFill>
              </a:rPr>
              <a:t> con el cliente (en ambas direcciones), en tiempo real y sin necesidad de que el cliente realice una petición y sin tener que recargar la pantalla.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2A1343-3C97-4C46-98B4-8CC7CA3DE7B9}"/>
              </a:ext>
            </a:extLst>
          </p:cNvPr>
          <p:cNvSpPr txBox="1"/>
          <p:nvPr/>
        </p:nvSpPr>
        <p:spPr>
          <a:xfrm>
            <a:off x="6104965" y="4879094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5C2B7D"/>
                </a:solidFill>
              </a:rPr>
              <a:t>WebSockets</a:t>
            </a:r>
            <a:endParaRPr lang="es-ES" sz="3200" dirty="0">
              <a:solidFill>
                <a:srgbClr val="5C2B7D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146AF68-A14F-4902-B359-4DA2F1B3A7CD}"/>
              </a:ext>
            </a:extLst>
          </p:cNvPr>
          <p:cNvSpPr txBox="1"/>
          <p:nvPr/>
        </p:nvSpPr>
        <p:spPr>
          <a:xfrm>
            <a:off x="6105940" y="4151589"/>
            <a:ext cx="501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C2B7D"/>
                </a:solidFill>
              </a:rPr>
              <a:t>Server </a:t>
            </a:r>
            <a:r>
              <a:rPr lang="es-ES" sz="3200" dirty="0" err="1">
                <a:solidFill>
                  <a:srgbClr val="5C2B7D"/>
                </a:solidFill>
              </a:rPr>
              <a:t>Sent</a:t>
            </a:r>
            <a:r>
              <a:rPr lang="es-ES" sz="3200" dirty="0">
                <a:solidFill>
                  <a:srgbClr val="5C2B7D"/>
                </a:solidFill>
              </a:rPr>
              <a:t> </a:t>
            </a:r>
            <a:r>
              <a:rPr lang="es-ES" sz="3200" dirty="0" err="1">
                <a:solidFill>
                  <a:srgbClr val="5C2B7D"/>
                </a:solidFill>
              </a:rPr>
              <a:t>Events</a:t>
            </a:r>
            <a:r>
              <a:rPr lang="es-ES" sz="3200" dirty="0">
                <a:solidFill>
                  <a:srgbClr val="5C2B7D"/>
                </a:solidFill>
              </a:rPr>
              <a:t> (SSE)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4F9DC7-58DC-4EAC-B72D-1A59EFBDADB4}"/>
              </a:ext>
            </a:extLst>
          </p:cNvPr>
          <p:cNvSpPr txBox="1"/>
          <p:nvPr/>
        </p:nvSpPr>
        <p:spPr>
          <a:xfrm>
            <a:off x="6104965" y="3437965"/>
            <a:ext cx="397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C2B7D"/>
                </a:solidFill>
              </a:rPr>
              <a:t>Long </a:t>
            </a:r>
            <a:r>
              <a:rPr lang="es-ES" sz="3200" dirty="0" err="1">
                <a:solidFill>
                  <a:srgbClr val="5C2B7D"/>
                </a:solidFill>
              </a:rPr>
              <a:t>Polling</a:t>
            </a:r>
            <a:endParaRPr lang="es-ES" sz="3200" dirty="0">
              <a:solidFill>
                <a:srgbClr val="5C2B7D"/>
              </a:solidFill>
            </a:endParaRPr>
          </a:p>
        </p:txBody>
      </p:sp>
      <p:pic>
        <p:nvPicPr>
          <p:cNvPr id="6" name="Picture 8" descr="Resultado de imagen de lord of the rings ring">
            <a:extLst>
              <a:ext uri="{FF2B5EF4-FFF2-40B4-BE49-F238E27FC236}">
                <a16:creationId xmlns:a16="http://schemas.microsoft.com/office/drawing/2014/main" id="{33D3B983-444C-4ED7-8C64-2BB6D1A0B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1" y="3061392"/>
            <a:ext cx="3691719" cy="31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131DE65-B2BF-482C-AEDC-DF11464D4C5A}"/>
              </a:ext>
            </a:extLst>
          </p:cNvPr>
          <p:cNvSpPr txBox="1"/>
          <p:nvPr/>
        </p:nvSpPr>
        <p:spPr>
          <a:xfrm flipH="1">
            <a:off x="343139" y="4160594"/>
            <a:ext cx="438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5C2B7D"/>
                </a:solidFill>
              </a:rPr>
              <a:t>¿Pero que tecnología usa?</a:t>
            </a:r>
          </a:p>
        </p:txBody>
      </p:sp>
    </p:spTree>
    <p:extLst>
      <p:ext uri="{BB962C8B-B14F-4D97-AF65-F5344CB8AC3E}">
        <p14:creationId xmlns:p14="http://schemas.microsoft.com/office/powerpoint/2010/main" val="34614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A62503-2B92-466B-934A-059A012F7505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8641081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cap="all" dirty="0">
                <a:solidFill>
                  <a:srgbClr val="5C2B7D"/>
                </a:solidFill>
              </a:rPr>
              <a:t>¿</a:t>
            </a:r>
            <a:r>
              <a:rPr lang="en-US" cap="all" dirty="0" err="1">
                <a:solidFill>
                  <a:srgbClr val="5C2B7D"/>
                </a:solidFill>
              </a:rPr>
              <a:t>Cómo</a:t>
            </a:r>
            <a:r>
              <a:rPr lang="en-US" cap="all" dirty="0">
                <a:solidFill>
                  <a:srgbClr val="5C2B7D"/>
                </a:solidFill>
              </a:rPr>
              <a:t> </a:t>
            </a:r>
            <a:r>
              <a:rPr lang="en-US" cap="all" dirty="0" err="1">
                <a:solidFill>
                  <a:srgbClr val="5C2B7D"/>
                </a:solidFill>
              </a:rPr>
              <a:t>funciona</a:t>
            </a:r>
            <a:r>
              <a:rPr lang="en-US" cap="all" dirty="0">
                <a:solidFill>
                  <a:srgbClr val="5C2B7D"/>
                </a:solidFill>
              </a:rPr>
              <a:t> </a:t>
            </a:r>
            <a:r>
              <a:rPr lang="en-US" cap="all" dirty="0" err="1">
                <a:solidFill>
                  <a:srgbClr val="5C2B7D"/>
                </a:solidFill>
              </a:rPr>
              <a:t>SIgnal</a:t>
            </a:r>
            <a:r>
              <a:rPr lang="en-US" cap="all" dirty="0">
                <a:solidFill>
                  <a:srgbClr val="5C2B7D"/>
                </a:solidFill>
              </a:rPr>
              <a:t> R?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4A24C0-25C6-45F0-91BA-51E3DC9A95A5}"/>
              </a:ext>
            </a:extLst>
          </p:cNvPr>
          <p:cNvSpPr txBox="1">
            <a:spLocks/>
          </p:cNvSpPr>
          <p:nvPr/>
        </p:nvSpPr>
        <p:spPr>
          <a:xfrm>
            <a:off x="890538" y="3432626"/>
            <a:ext cx="3213847" cy="1232647"/>
          </a:xfrm>
          <a:prstGeom prst="rect">
            <a:avLst/>
          </a:prstGeom>
          <a:noFill/>
          <a:ln w="63500">
            <a:solidFill>
              <a:srgbClr val="5C2B7D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 err="1">
                <a:solidFill>
                  <a:srgbClr val="5C2B7D"/>
                </a:solidFill>
              </a:rPr>
              <a:t>WebSockets</a:t>
            </a:r>
            <a:endParaRPr lang="es-ES" dirty="0">
              <a:solidFill>
                <a:srgbClr val="5C2B7D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5F6ACA6-8314-4D92-B90E-99D764F11D1D}"/>
              </a:ext>
            </a:extLst>
          </p:cNvPr>
          <p:cNvSpPr txBox="1">
            <a:spLocks/>
          </p:cNvSpPr>
          <p:nvPr/>
        </p:nvSpPr>
        <p:spPr>
          <a:xfrm>
            <a:off x="4471938" y="3432625"/>
            <a:ext cx="3213847" cy="1232647"/>
          </a:xfrm>
          <a:prstGeom prst="rect">
            <a:avLst/>
          </a:prstGeom>
          <a:noFill/>
          <a:ln w="63500">
            <a:solidFill>
              <a:srgbClr val="5C2B7D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>
                <a:solidFill>
                  <a:srgbClr val="5C2B7D"/>
                </a:solidFill>
              </a:rPr>
              <a:t>Server </a:t>
            </a:r>
            <a:r>
              <a:rPr lang="es-ES" dirty="0" err="1">
                <a:solidFill>
                  <a:srgbClr val="5C2B7D"/>
                </a:solidFill>
              </a:rPr>
              <a:t>Sent</a:t>
            </a:r>
            <a:r>
              <a:rPr lang="es-ES" dirty="0">
                <a:solidFill>
                  <a:srgbClr val="5C2B7D"/>
                </a:solidFill>
              </a:rPr>
              <a:t> </a:t>
            </a:r>
            <a:r>
              <a:rPr lang="es-ES" dirty="0" err="1">
                <a:solidFill>
                  <a:srgbClr val="5C2B7D"/>
                </a:solidFill>
              </a:rPr>
              <a:t>Events</a:t>
            </a:r>
            <a:endParaRPr lang="es-ES" dirty="0">
              <a:solidFill>
                <a:srgbClr val="5C2B7D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122DB2-6EEA-4EE4-BF59-1309E18B5DFF}"/>
              </a:ext>
            </a:extLst>
          </p:cNvPr>
          <p:cNvSpPr txBox="1">
            <a:spLocks/>
          </p:cNvSpPr>
          <p:nvPr/>
        </p:nvSpPr>
        <p:spPr>
          <a:xfrm>
            <a:off x="8053338" y="3432624"/>
            <a:ext cx="3213847" cy="1232647"/>
          </a:xfrm>
          <a:prstGeom prst="rect">
            <a:avLst/>
          </a:prstGeom>
          <a:noFill/>
          <a:ln w="63500">
            <a:solidFill>
              <a:srgbClr val="5C2B7D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s-ES" dirty="0">
                <a:solidFill>
                  <a:srgbClr val="5C2B7D"/>
                </a:solidFill>
              </a:rPr>
              <a:t>Long </a:t>
            </a:r>
            <a:r>
              <a:rPr lang="es-ES" dirty="0" err="1">
                <a:solidFill>
                  <a:srgbClr val="5C2B7D"/>
                </a:solidFill>
              </a:rPr>
              <a:t>Polling</a:t>
            </a:r>
            <a:endParaRPr lang="es-ES" dirty="0">
              <a:solidFill>
                <a:srgbClr val="5C2B7D"/>
              </a:solidFill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A9F42D6-81B6-4A42-A6AA-4AF8FDBE2181}"/>
              </a:ext>
            </a:extLst>
          </p:cNvPr>
          <p:cNvSpPr/>
          <p:nvPr/>
        </p:nvSpPr>
        <p:spPr>
          <a:xfrm>
            <a:off x="890538" y="1984182"/>
            <a:ext cx="10376647" cy="967740"/>
          </a:xfrm>
          <a:prstGeom prst="rightArrow">
            <a:avLst/>
          </a:prstGeom>
          <a:solidFill>
            <a:srgbClr val="5C2B7D"/>
          </a:solidFill>
          <a:ln>
            <a:solidFill>
              <a:srgbClr val="5C2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Mecanismo de respaldo</a:t>
            </a:r>
          </a:p>
        </p:txBody>
      </p:sp>
    </p:spTree>
    <p:extLst>
      <p:ext uri="{BB962C8B-B14F-4D97-AF65-F5344CB8AC3E}">
        <p14:creationId xmlns:p14="http://schemas.microsoft.com/office/powerpoint/2010/main" val="3957340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6127F6EB-8978-4520-B2AF-EBE8CF317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9" y="1386334"/>
            <a:ext cx="5603896" cy="41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51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F2115-BBF0-4920-832E-49FBC3D478B9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9344856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cap="all" dirty="0">
                <a:solidFill>
                  <a:srgbClr val="5C2B7D"/>
                </a:solidFill>
              </a:rPr>
              <a:t>¿</a:t>
            </a:r>
            <a:r>
              <a:rPr lang="en-US" cap="all" dirty="0" err="1">
                <a:solidFill>
                  <a:srgbClr val="5C2B7D"/>
                </a:solidFill>
              </a:rPr>
              <a:t>Qué</a:t>
            </a:r>
            <a:r>
              <a:rPr lang="en-US" cap="all" dirty="0">
                <a:solidFill>
                  <a:srgbClr val="5C2B7D"/>
                </a:solidFill>
              </a:rPr>
              <a:t> </a:t>
            </a:r>
            <a:r>
              <a:rPr lang="en-US" cap="all" dirty="0" err="1">
                <a:solidFill>
                  <a:srgbClr val="5C2B7D"/>
                </a:solidFill>
              </a:rPr>
              <a:t>nos</a:t>
            </a:r>
            <a:r>
              <a:rPr lang="en-US" cap="all" dirty="0">
                <a:solidFill>
                  <a:srgbClr val="5C2B7D"/>
                </a:solidFill>
              </a:rPr>
              <a:t> </a:t>
            </a:r>
            <a:r>
              <a:rPr lang="en-US" cap="all" dirty="0" err="1">
                <a:solidFill>
                  <a:srgbClr val="5C2B7D"/>
                </a:solidFill>
              </a:rPr>
              <a:t>aporta</a:t>
            </a:r>
            <a:r>
              <a:rPr lang="en-US" cap="all" dirty="0">
                <a:solidFill>
                  <a:srgbClr val="5C2B7D"/>
                </a:solidFill>
              </a:rPr>
              <a:t> azure signal R?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80425F-A456-41EB-8489-5D9039073783}"/>
              </a:ext>
            </a:extLst>
          </p:cNvPr>
          <p:cNvSpPr txBox="1"/>
          <p:nvPr/>
        </p:nvSpPr>
        <p:spPr>
          <a:xfrm>
            <a:off x="5038165" y="2419839"/>
            <a:ext cx="68074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C2B7D"/>
                </a:solidFill>
              </a:rPr>
              <a:t>Nos ayuda con:</a:t>
            </a:r>
          </a:p>
          <a:p>
            <a:r>
              <a:rPr lang="es-ES" sz="3200" dirty="0">
                <a:solidFill>
                  <a:srgbClr val="5C2B7D"/>
                </a:solidFill>
              </a:rPr>
              <a:t>   * Escalabilidad (</a:t>
            </a:r>
            <a:r>
              <a:rPr lang="es-ES" sz="3200" dirty="0" err="1">
                <a:solidFill>
                  <a:srgbClr val="5C2B7D"/>
                </a:solidFill>
              </a:rPr>
              <a:t>backplanes</a:t>
            </a:r>
            <a:r>
              <a:rPr lang="es-ES" sz="3200" dirty="0">
                <a:solidFill>
                  <a:srgbClr val="5C2B7D"/>
                </a:solidFill>
              </a:rPr>
              <a:t>)</a:t>
            </a:r>
          </a:p>
          <a:p>
            <a:r>
              <a:rPr lang="es-ES" sz="3200" dirty="0">
                <a:solidFill>
                  <a:srgbClr val="5C2B7D"/>
                </a:solidFill>
              </a:rPr>
              <a:t>   * Balanceo de cargas (</a:t>
            </a:r>
            <a:r>
              <a:rPr lang="es-ES" sz="3200" dirty="0" err="1">
                <a:solidFill>
                  <a:srgbClr val="5C2B7D"/>
                </a:solidFill>
              </a:rPr>
              <a:t>sticky</a:t>
            </a:r>
            <a:r>
              <a:rPr lang="es-ES" sz="3200" dirty="0">
                <a:solidFill>
                  <a:srgbClr val="5C2B7D"/>
                </a:solidFill>
              </a:rPr>
              <a:t> </a:t>
            </a:r>
            <a:r>
              <a:rPr lang="es-ES" sz="3200" dirty="0" err="1">
                <a:solidFill>
                  <a:srgbClr val="5C2B7D"/>
                </a:solidFill>
              </a:rPr>
              <a:t>sessions</a:t>
            </a:r>
            <a:r>
              <a:rPr lang="es-ES" sz="3200" dirty="0">
                <a:solidFill>
                  <a:srgbClr val="5C2B7D"/>
                </a:solidFill>
              </a:rPr>
              <a:t>)	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4FE4B69-FCD0-4953-A18D-B9097143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4" y="1447445"/>
            <a:ext cx="4135981" cy="41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7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4218AD-372C-4814-BF07-947FD1C438B4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9344856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cap="all" dirty="0">
                <a:solidFill>
                  <a:srgbClr val="5C2B7D"/>
                </a:solidFill>
              </a:rPr>
              <a:t>Signal r </a:t>
            </a:r>
            <a:r>
              <a:rPr lang="en-US" cap="all" dirty="0">
                <a:solidFill>
                  <a:srgbClr val="5C2B7D"/>
                </a:solidFill>
                <a:sym typeface="Wingdings" panose="05000000000000000000" pitchFamily="2" charset="2"/>
              </a:rPr>
              <a:t> azure signal R</a:t>
            </a:r>
            <a:endParaRPr lang="en-US" cap="all" dirty="0">
              <a:solidFill>
                <a:srgbClr val="5C2B7D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D2D4DB-22D0-482C-90FC-84BB11A5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697"/>
            <a:ext cx="12192000" cy="25140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E973CA-6DED-4540-A9F3-035B6E44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4230141"/>
            <a:ext cx="110775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75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4218AD-372C-4814-BF07-947FD1C438B4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9344856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cap="all" dirty="0">
                <a:solidFill>
                  <a:srgbClr val="5C2B7D"/>
                </a:solidFill>
              </a:rPr>
              <a:t>Signal r </a:t>
            </a:r>
            <a:r>
              <a:rPr lang="en-US" cap="all" dirty="0">
                <a:solidFill>
                  <a:srgbClr val="5C2B7D"/>
                </a:solidFill>
                <a:sym typeface="Wingdings" panose="05000000000000000000" pitchFamily="2" charset="2"/>
              </a:rPr>
              <a:t> azure signal R</a:t>
            </a:r>
            <a:endParaRPr lang="en-US" cap="all" dirty="0">
              <a:solidFill>
                <a:srgbClr val="5C2B7D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FC8A20-69ED-406F-A067-26976A1B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30" y="1272242"/>
            <a:ext cx="9314469" cy="49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8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56" y="4893021"/>
            <a:ext cx="10010687" cy="738664"/>
          </a:xfrm>
        </p:spPr>
        <p:txBody>
          <a:bodyPr/>
          <a:lstStyle/>
          <a:p>
            <a:r>
              <a:rPr lang="es-ES" sz="4000" dirty="0">
                <a:solidFill>
                  <a:schemeClr val="tx1"/>
                </a:solidFill>
              </a:rPr>
              <a:t>https://netconfbcn2019demo1.azurewebsites.net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026" name="Picture 2" descr="Resultado de imagen de a jugar">
            <a:extLst>
              <a:ext uri="{FF2B5EF4-FFF2-40B4-BE49-F238E27FC236}">
                <a16:creationId xmlns:a16="http://schemas.microsoft.com/office/drawing/2014/main" id="{B4A6A0B4-5874-4094-914A-DBE9BA86A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63" y="1387739"/>
            <a:ext cx="3443343" cy="34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5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3196E7-F436-4087-9D08-BD9C9847FE5B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10774822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cap="all" dirty="0">
                <a:solidFill>
                  <a:srgbClr val="5C2B7D"/>
                </a:solidFill>
              </a:rPr>
              <a:t>Azure functions y azure signal R</a:t>
            </a:r>
          </a:p>
        </p:txBody>
      </p:sp>
      <p:pic>
        <p:nvPicPr>
          <p:cNvPr id="5" name="Picture 2" descr="Resultado de imagen de azure functions and signalr">
            <a:extLst>
              <a:ext uri="{FF2B5EF4-FFF2-40B4-BE49-F238E27FC236}">
                <a16:creationId xmlns:a16="http://schemas.microsoft.com/office/drawing/2014/main" id="{73004E1C-65B9-4358-9E50-9188B05F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36" y="1996602"/>
            <a:ext cx="7181041" cy="389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9B805C-3EFF-46FB-8607-27D8A25AEEC9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10774822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cap="all" dirty="0">
                <a:solidFill>
                  <a:srgbClr val="5C2B7D"/>
                </a:solidFill>
              </a:rPr>
              <a:t>Azure functions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21FEB0-1076-4314-AAD6-B3BDCF24DC19}"/>
              </a:ext>
            </a:extLst>
          </p:cNvPr>
          <p:cNvSpPr txBox="1"/>
          <p:nvPr/>
        </p:nvSpPr>
        <p:spPr>
          <a:xfrm>
            <a:off x="4661641" y="1284051"/>
            <a:ext cx="71864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5C2B7D"/>
                </a:solidFill>
              </a:rPr>
              <a:t>Azure </a:t>
            </a:r>
            <a:r>
              <a:rPr lang="es-ES" sz="2000" dirty="0" err="1">
                <a:solidFill>
                  <a:srgbClr val="5C2B7D"/>
                </a:solidFill>
              </a:rPr>
              <a:t>Function</a:t>
            </a:r>
            <a:r>
              <a:rPr lang="es-ES" sz="2000" dirty="0">
                <a:solidFill>
                  <a:srgbClr val="5C2B7D"/>
                </a:solidFill>
              </a:rPr>
              <a:t> V2 se puede escribir código en C#, JavaScript, Java, F#, PowerShell, </a:t>
            </a:r>
            <a:r>
              <a:rPr lang="es-ES" sz="2000" dirty="0" err="1">
                <a:solidFill>
                  <a:srgbClr val="5C2B7D"/>
                </a:solidFill>
              </a:rPr>
              <a:t>Phyton</a:t>
            </a:r>
            <a:r>
              <a:rPr lang="es-ES" sz="2000" dirty="0">
                <a:solidFill>
                  <a:srgbClr val="5C2B7D"/>
                </a:solidFill>
              </a:rPr>
              <a:t>, …</a:t>
            </a:r>
          </a:p>
          <a:p>
            <a:endParaRPr lang="es-ES" sz="2000" dirty="0">
              <a:solidFill>
                <a:srgbClr val="5C2B7D"/>
              </a:solidFill>
            </a:endParaRPr>
          </a:p>
          <a:p>
            <a:r>
              <a:rPr lang="es-ES" sz="2000" dirty="0">
                <a:solidFill>
                  <a:srgbClr val="5C2B7D"/>
                </a:solidFill>
              </a:rPr>
              <a:t>Disparadores: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C2B7D"/>
                </a:solidFill>
              </a:rPr>
              <a:t>Solicitudes HTTP y </a:t>
            </a:r>
            <a:r>
              <a:rPr lang="es-ES" sz="2000" dirty="0" err="1">
                <a:solidFill>
                  <a:srgbClr val="5C2B7D"/>
                </a:solidFill>
              </a:rPr>
              <a:t>WebHook</a:t>
            </a:r>
            <a:endParaRPr lang="es-ES" sz="2000" dirty="0">
              <a:solidFill>
                <a:srgbClr val="5C2B7D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C2B7D"/>
                </a:solidFill>
              </a:rPr>
              <a:t>TimeTrigger</a:t>
            </a:r>
            <a:endParaRPr lang="es-ES" sz="2000" dirty="0">
              <a:solidFill>
                <a:srgbClr val="5C2B7D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C2B7D"/>
                </a:solidFill>
              </a:rPr>
              <a:t>Eventos de servicios de Azure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C2B7D"/>
                </a:solidFill>
              </a:rPr>
              <a:t>Event</a:t>
            </a:r>
            <a:r>
              <a:rPr lang="es-ES" sz="2000" dirty="0">
                <a:solidFill>
                  <a:srgbClr val="5C2B7D"/>
                </a:solidFill>
              </a:rPr>
              <a:t> Hub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C2B7D"/>
                </a:solidFill>
              </a:rPr>
              <a:t>Event</a:t>
            </a:r>
            <a:r>
              <a:rPr lang="es-ES" sz="2000" dirty="0">
                <a:solidFill>
                  <a:srgbClr val="5C2B7D"/>
                </a:solidFill>
              </a:rPr>
              <a:t> </a:t>
            </a:r>
            <a:r>
              <a:rPr lang="es-ES" sz="2000" dirty="0" err="1">
                <a:solidFill>
                  <a:srgbClr val="5C2B7D"/>
                </a:solidFill>
              </a:rPr>
              <a:t>Grid</a:t>
            </a:r>
            <a:endParaRPr lang="es-ES" sz="2000" dirty="0">
              <a:solidFill>
                <a:srgbClr val="5C2B7D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C2B7D"/>
                </a:solidFill>
              </a:rPr>
              <a:t>Service</a:t>
            </a:r>
            <a:r>
              <a:rPr lang="es-ES" sz="2000" dirty="0">
                <a:solidFill>
                  <a:srgbClr val="5C2B7D"/>
                </a:solidFill>
              </a:rPr>
              <a:t> Bus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C2B7D"/>
                </a:solidFill>
              </a:rPr>
              <a:t>Cambios en Cosmos DB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5C2B7D"/>
                </a:solidFill>
              </a:rPr>
              <a:t>Eventos de </a:t>
            </a:r>
            <a:r>
              <a:rPr lang="es-ES" sz="2000" dirty="0" err="1">
                <a:solidFill>
                  <a:srgbClr val="5C2B7D"/>
                </a:solidFill>
              </a:rPr>
              <a:t>storage</a:t>
            </a:r>
            <a:endParaRPr lang="es-ES" sz="2000" dirty="0">
              <a:solidFill>
                <a:srgbClr val="5C2B7D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C2B7D"/>
                </a:solidFill>
              </a:rPr>
              <a:t>QueueTrigger</a:t>
            </a:r>
            <a:endParaRPr lang="es-ES" sz="2000" dirty="0">
              <a:solidFill>
                <a:srgbClr val="5C2B7D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5C2B7D"/>
                </a:solidFill>
              </a:rPr>
              <a:t>BlobTrigger</a:t>
            </a:r>
            <a:endParaRPr lang="es-ES" sz="2000" dirty="0">
              <a:solidFill>
                <a:srgbClr val="5C2B7D"/>
              </a:solidFill>
            </a:endParaRPr>
          </a:p>
        </p:txBody>
      </p:sp>
      <p:pic>
        <p:nvPicPr>
          <p:cNvPr id="2050" name="Picture 2" descr="Resultado de imagen de azure functions">
            <a:extLst>
              <a:ext uri="{FF2B5EF4-FFF2-40B4-BE49-F238E27FC236}">
                <a16:creationId xmlns:a16="http://schemas.microsoft.com/office/drawing/2014/main" id="{7687ED10-DBC4-4771-B0CA-29E90879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0790" y="1398351"/>
            <a:ext cx="1036828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9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31DA9-F337-4E9D-BEDD-087DF500C27B}"/>
              </a:ext>
            </a:extLst>
          </p:cNvPr>
          <p:cNvSpPr txBox="1">
            <a:spLocks/>
          </p:cNvSpPr>
          <p:nvPr/>
        </p:nvSpPr>
        <p:spPr>
          <a:xfrm>
            <a:off x="343893" y="554476"/>
            <a:ext cx="10774822" cy="729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cap="all" dirty="0" err="1">
                <a:solidFill>
                  <a:srgbClr val="5C2B7D"/>
                </a:solidFill>
              </a:rPr>
              <a:t>Escenario</a:t>
            </a:r>
            <a:r>
              <a:rPr lang="en-US" cap="all" dirty="0">
                <a:solidFill>
                  <a:srgbClr val="5C2B7D"/>
                </a:solidFill>
              </a:rPr>
              <a:t> de </a:t>
            </a:r>
            <a:r>
              <a:rPr lang="en-US" cap="all" dirty="0" err="1">
                <a:solidFill>
                  <a:srgbClr val="5C2B7D"/>
                </a:solidFill>
              </a:rPr>
              <a:t>ejemplo</a:t>
            </a:r>
            <a:endParaRPr lang="en-US" cap="all" dirty="0">
              <a:solidFill>
                <a:srgbClr val="5C2B7D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73C666-34F5-455D-8BB8-AB01DCB0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1" y="1999670"/>
            <a:ext cx="1402202" cy="30558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C16148-75C3-4722-BEFD-038738F1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51" y="1998328"/>
            <a:ext cx="1417443" cy="30482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99E5E6-8347-45EE-8AEC-EDF0FF44D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272" y="1999671"/>
            <a:ext cx="1402202" cy="304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31AEDD-E3C0-4150-BD15-5AC8FED4E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885" y="1895449"/>
            <a:ext cx="1767993" cy="3254022"/>
          </a:xfrm>
          <a:prstGeom prst="rect">
            <a:avLst/>
          </a:prstGeom>
        </p:spPr>
      </p:pic>
      <p:pic>
        <p:nvPicPr>
          <p:cNvPr id="3074" name="Picture 2" descr="Resultado de imagen de event hub">
            <a:extLst>
              <a:ext uri="{FF2B5EF4-FFF2-40B4-BE49-F238E27FC236}">
                <a16:creationId xmlns:a16="http://schemas.microsoft.com/office/drawing/2014/main" id="{4FED1182-10AD-400D-98AC-C1A588AD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41" y="3014844"/>
            <a:ext cx="552911" cy="57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118B926E-026D-465E-94A8-D93663B5CE4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2457" y="3981855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13FB4EDA-E240-4BB0-A599-44B7B4F9BF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7616" y="3981752"/>
            <a:ext cx="1079" cy="2128600"/>
          </a:xfrm>
          <a:prstGeom prst="bentConnector3">
            <a:avLst>
              <a:gd name="adj1" fmla="val -21186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rir llave 24">
            <a:extLst>
              <a:ext uri="{FF2B5EF4-FFF2-40B4-BE49-F238E27FC236}">
                <a16:creationId xmlns:a16="http://schemas.microsoft.com/office/drawing/2014/main" id="{02C8F242-66F1-47C7-93E1-93BE264FD559}"/>
              </a:ext>
            </a:extLst>
          </p:cNvPr>
          <p:cNvSpPr/>
          <p:nvPr/>
        </p:nvSpPr>
        <p:spPr>
          <a:xfrm>
            <a:off x="8285496" y="1855024"/>
            <a:ext cx="286871" cy="33348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6897C7A2-0C81-4F2B-9EDE-BCF695B92AB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5561" y="3810745"/>
            <a:ext cx="1542933" cy="966363"/>
          </a:xfrm>
          <a:prstGeom prst="bentConnector3">
            <a:avLst>
              <a:gd name="adj1" fmla="val -13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340C143-2268-4978-8E62-EA36A948FB62}"/>
              </a:ext>
            </a:extLst>
          </p:cNvPr>
          <p:cNvSpPr txBox="1"/>
          <p:nvPr/>
        </p:nvSpPr>
        <p:spPr>
          <a:xfrm>
            <a:off x="2007272" y="3574054"/>
            <a:ext cx="1402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C2B7D"/>
                </a:solidFill>
              </a:rPr>
              <a:t>Event</a:t>
            </a:r>
            <a:r>
              <a:rPr lang="es-ES" sz="1100" dirty="0">
                <a:solidFill>
                  <a:srgbClr val="5C2B7D"/>
                </a:solidFill>
              </a:rPr>
              <a:t> Hub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AC7466F-6476-4083-84E8-C69F768E0640}"/>
              </a:ext>
            </a:extLst>
          </p:cNvPr>
          <p:cNvSpPr txBox="1"/>
          <p:nvPr/>
        </p:nvSpPr>
        <p:spPr>
          <a:xfrm>
            <a:off x="2568696" y="5333694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C2B7D"/>
                </a:solidFill>
              </a:rPr>
              <a:t>Event</a:t>
            </a:r>
            <a:r>
              <a:rPr lang="es-ES" sz="1100" dirty="0">
                <a:solidFill>
                  <a:srgbClr val="5C2B7D"/>
                </a:solidFill>
              </a:rPr>
              <a:t> Hub input </a:t>
            </a:r>
            <a:r>
              <a:rPr lang="es-ES" sz="1100" dirty="0" err="1">
                <a:solidFill>
                  <a:srgbClr val="5C2B7D"/>
                </a:solidFill>
              </a:rPr>
              <a:t>binding</a:t>
            </a:r>
            <a:endParaRPr lang="es-ES" sz="1100" dirty="0">
              <a:solidFill>
                <a:srgbClr val="5C2B7D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72A0D9E-A37A-4238-AD27-0DF4EDB6E185}"/>
              </a:ext>
            </a:extLst>
          </p:cNvPr>
          <p:cNvSpPr txBox="1"/>
          <p:nvPr/>
        </p:nvSpPr>
        <p:spPr>
          <a:xfrm>
            <a:off x="4873345" y="5327219"/>
            <a:ext cx="2128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rgbClr val="5C2B7D"/>
                </a:solidFill>
              </a:rPr>
              <a:t>Azure </a:t>
            </a:r>
            <a:r>
              <a:rPr lang="es-ES" sz="1100" dirty="0" err="1">
                <a:solidFill>
                  <a:srgbClr val="5C2B7D"/>
                </a:solidFill>
              </a:rPr>
              <a:t>SignalR</a:t>
            </a:r>
            <a:r>
              <a:rPr lang="es-ES" sz="1100" dirty="0">
                <a:solidFill>
                  <a:srgbClr val="5C2B7D"/>
                </a:solidFill>
              </a:rPr>
              <a:t> output </a:t>
            </a:r>
            <a:r>
              <a:rPr lang="es-ES" sz="1100" dirty="0" err="1">
                <a:solidFill>
                  <a:srgbClr val="5C2B7D"/>
                </a:solidFill>
              </a:rPr>
              <a:t>binding</a:t>
            </a:r>
            <a:endParaRPr lang="es-ES" sz="1100" dirty="0">
              <a:solidFill>
                <a:srgbClr val="5C2B7D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0CA9F46-600F-43E0-9D85-85C17154AA29}"/>
              </a:ext>
            </a:extLst>
          </p:cNvPr>
          <p:cNvSpPr txBox="1"/>
          <p:nvPr/>
        </p:nvSpPr>
        <p:spPr>
          <a:xfrm>
            <a:off x="7163846" y="5333072"/>
            <a:ext cx="966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rgbClr val="5C2B7D"/>
                </a:solidFill>
              </a:rPr>
              <a:t>Transport</a:t>
            </a:r>
            <a:endParaRPr lang="es-ES" sz="1100" dirty="0">
              <a:solidFill>
                <a:srgbClr val="5C2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52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1A1980-5616-485A-9CE1-AD16A06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" y="374201"/>
            <a:ext cx="3240000" cy="133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5F8FD-3F09-4034-AFC7-E5F2F9E1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9" y="501690"/>
            <a:ext cx="3240000" cy="1073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417A3-33E2-4F49-A89D-9A37E1FD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3" y="5170988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C3314-0AC3-4AFE-A4FA-4E02A6ABE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8" y="811782"/>
            <a:ext cx="3240000" cy="453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E1AE-08EE-48CA-BB7C-4FA246BE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0" y="1138678"/>
            <a:ext cx="3240000" cy="32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F65CF-3EE3-43E9-8229-9054EF38D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2258663"/>
            <a:ext cx="3240000" cy="1343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0A6C4E-919C-4CCE-905C-6DC982DC3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13" y="2052600"/>
            <a:ext cx="1620000" cy="175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872FD-4E19-4CDD-AAF9-4592E3E50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13" y="4009957"/>
            <a:ext cx="3240000" cy="1159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190B1-6274-47EB-8330-2BFA7F35A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0" y="4118812"/>
            <a:ext cx="3600000" cy="9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1F0B12-5541-4374-9BBC-29D2BCC81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4282734"/>
            <a:ext cx="3240000" cy="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56" y="4893021"/>
            <a:ext cx="10010687" cy="738664"/>
          </a:xfrm>
        </p:spPr>
        <p:txBody>
          <a:bodyPr/>
          <a:lstStyle/>
          <a:p>
            <a:r>
              <a:rPr lang="es-ES" sz="4000" dirty="0">
                <a:solidFill>
                  <a:schemeClr val="tx1"/>
                </a:solidFill>
              </a:rPr>
              <a:t>https://netconfbcn2019demo2.azurewebsites.net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1D9DA5-A5F0-4B12-8F80-60BE77FE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79" y="1386333"/>
            <a:ext cx="2661715" cy="33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2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1A1980-5616-485A-9CE1-AD16A06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" y="374201"/>
            <a:ext cx="3240000" cy="133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5F8FD-3F09-4034-AFC7-E5F2F9E1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9" y="501690"/>
            <a:ext cx="3240000" cy="1073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417A3-33E2-4F49-A89D-9A37E1FD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3" y="5170988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C3314-0AC3-4AFE-A4FA-4E02A6ABE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8" y="811782"/>
            <a:ext cx="3240000" cy="453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E1AE-08EE-48CA-BB7C-4FA246BE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0" y="1138678"/>
            <a:ext cx="3240000" cy="32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F65CF-3EE3-43E9-8229-9054EF38D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2258663"/>
            <a:ext cx="3240000" cy="1343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0A6C4E-919C-4CCE-905C-6DC982DC3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13" y="2052600"/>
            <a:ext cx="1620000" cy="175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872FD-4E19-4CDD-AAF9-4592E3E50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13" y="4009957"/>
            <a:ext cx="3240000" cy="1159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190B1-6274-47EB-8330-2BFA7F35A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0" y="4118812"/>
            <a:ext cx="3600000" cy="9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1F0B12-5541-4374-9BBC-29D2BCC81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4282734"/>
            <a:ext cx="3240000" cy="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80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ado de imagen de gracias">
            <a:extLst>
              <a:ext uri="{FF2B5EF4-FFF2-40B4-BE49-F238E27FC236}">
                <a16:creationId xmlns:a16="http://schemas.microsoft.com/office/drawing/2014/main" id="{B3E3B858-6DC1-4C95-B061-AD7DD69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80" y="543261"/>
            <a:ext cx="6500810" cy="37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38A524C-80EF-41BA-A3AC-89CA3AB8886D}"/>
              </a:ext>
            </a:extLst>
          </p:cNvPr>
          <p:cNvSpPr txBox="1"/>
          <p:nvPr/>
        </p:nvSpPr>
        <p:spPr>
          <a:xfrm>
            <a:off x="714849" y="5086797"/>
            <a:ext cx="7034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/>
              <a:t>jramos@plainconcepts.com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411677-9964-440A-B38B-CD495A26ED77}"/>
              </a:ext>
            </a:extLst>
          </p:cNvPr>
          <p:cNvSpPr txBox="1"/>
          <p:nvPr/>
        </p:nvSpPr>
        <p:spPr>
          <a:xfrm>
            <a:off x="618027" y="4317356"/>
            <a:ext cx="2610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/>
              <a:t>@</a:t>
            </a:r>
            <a:r>
              <a:rPr lang="es-ES" sz="4400" dirty="0" err="1"/>
              <a:t>jrsrubio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19EE30F-329E-4D4C-A7C1-81E682A27F11}"/>
              </a:ext>
            </a:extLst>
          </p:cNvPr>
          <p:cNvSpPr txBox="1">
            <a:spLocks/>
          </p:cNvSpPr>
          <p:nvPr/>
        </p:nvSpPr>
        <p:spPr>
          <a:xfrm>
            <a:off x="1065518" y="1278615"/>
            <a:ext cx="6482764" cy="181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chemeClr val="tx1"/>
                </a:solidFill>
              </a:rPr>
              <a:t>Software Developer Engineer</a:t>
            </a:r>
          </a:p>
          <a:p>
            <a:pPr marL="0" indent="0">
              <a:buFont typeface="Arial" pitchFamily="34" charset="0"/>
              <a:buNone/>
            </a:pPr>
            <a:endParaRPr lang="en-US" sz="4000" b="1" dirty="0">
              <a:solidFill>
                <a:schemeClr val="tx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4000" b="1" dirty="0">
                <a:solidFill>
                  <a:schemeClr val="tx1"/>
                </a:solidFill>
              </a:rPr>
              <a:t>Plain Concepts Barcelona</a:t>
            </a:r>
            <a:endParaRPr lang="en-US" sz="40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4F66C0-121A-4263-B857-F9D7313577B4}"/>
              </a:ext>
            </a:extLst>
          </p:cNvPr>
          <p:cNvSpPr txBox="1"/>
          <p:nvPr/>
        </p:nvSpPr>
        <p:spPr>
          <a:xfrm>
            <a:off x="1989157" y="428837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@</a:t>
            </a:r>
            <a:r>
              <a:rPr lang="es-ES" dirty="0" err="1"/>
              <a:t>jrsrubio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68484A-5489-445F-A1D9-D31575ED4D57}"/>
              </a:ext>
            </a:extLst>
          </p:cNvPr>
          <p:cNvSpPr txBox="1"/>
          <p:nvPr/>
        </p:nvSpPr>
        <p:spPr>
          <a:xfrm>
            <a:off x="1977727" y="3615232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jramos@plainconcepts.com</a:t>
            </a:r>
          </a:p>
        </p:txBody>
      </p:sp>
      <p:pic>
        <p:nvPicPr>
          <p:cNvPr id="6" name="Picture 2" descr="Resultado de imagen de TWITTER">
            <a:extLst>
              <a:ext uri="{FF2B5EF4-FFF2-40B4-BE49-F238E27FC236}">
                <a16:creationId xmlns:a16="http://schemas.microsoft.com/office/drawing/2014/main" id="{741BA42B-0BCD-44E4-B49A-E3A83234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18" y="4160048"/>
            <a:ext cx="709493" cy="70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de email">
            <a:extLst>
              <a:ext uri="{FF2B5EF4-FFF2-40B4-BE49-F238E27FC236}">
                <a16:creationId xmlns:a16="http://schemas.microsoft.com/office/drawing/2014/main" id="{089669C0-9BF7-4BC7-9394-7504EAB59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89" y="3446271"/>
            <a:ext cx="707221" cy="7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7A62DE-12DD-4566-820D-A0EAD103F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039" y="294652"/>
            <a:ext cx="2352675" cy="23526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776C32-B3B1-4D6D-87A4-81D7F331C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71" y="287253"/>
            <a:ext cx="2353443" cy="23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47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6533-B68A-443A-B21A-53F8CA2E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>
                <a:solidFill>
                  <a:schemeClr val="tx1"/>
                </a:solidFill>
              </a:rPr>
              <a:t>Aplicaciones en tiempo real</a:t>
            </a:r>
            <a:br>
              <a:rPr lang="es-ES" sz="5400" dirty="0">
                <a:solidFill>
                  <a:schemeClr val="tx1"/>
                </a:solidFill>
              </a:rPr>
            </a:br>
            <a:r>
              <a:rPr lang="es-ES" sz="5400" dirty="0">
                <a:solidFill>
                  <a:schemeClr val="tx1"/>
                </a:solidFill>
              </a:rPr>
              <a:t>con </a:t>
            </a:r>
            <a:r>
              <a:rPr lang="es-ES" sz="5400" dirty="0" err="1">
                <a:solidFill>
                  <a:schemeClr val="tx1"/>
                </a:solidFill>
              </a:rPr>
              <a:t>Signal</a:t>
            </a:r>
            <a:r>
              <a:rPr lang="es-ES" sz="5400" dirty="0">
                <a:solidFill>
                  <a:schemeClr val="tx1"/>
                </a:solidFill>
              </a:rPr>
              <a:t> R Core</a:t>
            </a:r>
            <a:br>
              <a:rPr lang="es-ES" sz="5400" dirty="0">
                <a:solidFill>
                  <a:schemeClr val="bg1"/>
                </a:solidFill>
              </a:rPr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EF06E-53B0-4CD3-B5BD-0197C8E30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Jose Ramos</a:t>
            </a:r>
          </a:p>
        </p:txBody>
      </p:sp>
    </p:spTree>
    <p:extLst>
      <p:ext uri="{BB962C8B-B14F-4D97-AF65-F5344CB8AC3E}">
        <p14:creationId xmlns:p14="http://schemas.microsoft.com/office/powerpoint/2010/main" val="39541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89E678B-F080-4F8F-8D29-3752486ECC09}"/>
              </a:ext>
            </a:extLst>
          </p:cNvPr>
          <p:cNvSpPr txBox="1"/>
          <p:nvPr/>
        </p:nvSpPr>
        <p:spPr>
          <a:xfrm>
            <a:off x="343893" y="559041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C2B7D"/>
                </a:solidFill>
              </a:rPr>
              <a:t>Regular HTTP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878A1AF-6B98-4FC0-9222-54BDAFEB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76" y="2232662"/>
            <a:ext cx="8637255" cy="239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073D61-929A-41B5-BE34-5472611569F3}"/>
              </a:ext>
            </a:extLst>
          </p:cNvPr>
          <p:cNvSpPr txBox="1"/>
          <p:nvPr/>
        </p:nvSpPr>
        <p:spPr>
          <a:xfrm>
            <a:off x="343893" y="559041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5C2B7D"/>
                </a:solidFill>
              </a:rPr>
              <a:t>Polling</a:t>
            </a:r>
            <a:endParaRPr lang="es-ES" sz="3200" dirty="0">
              <a:solidFill>
                <a:srgbClr val="5C2B7D"/>
              </a:solidFill>
            </a:endParaRPr>
          </a:p>
        </p:txBody>
      </p:sp>
      <p:pic>
        <p:nvPicPr>
          <p:cNvPr id="9220" name="Picture 4" descr="Ajax Polling">
            <a:extLst>
              <a:ext uri="{FF2B5EF4-FFF2-40B4-BE49-F238E27FC236}">
                <a16:creationId xmlns:a16="http://schemas.microsoft.com/office/drawing/2014/main" id="{9262A866-29F8-4F25-A1CF-FD28E8BAB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7" y="1239994"/>
            <a:ext cx="8624047" cy="486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7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073D61-929A-41B5-BE34-5472611569F3}"/>
              </a:ext>
            </a:extLst>
          </p:cNvPr>
          <p:cNvSpPr txBox="1"/>
          <p:nvPr/>
        </p:nvSpPr>
        <p:spPr>
          <a:xfrm>
            <a:off x="343894" y="559041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C2B7D"/>
                </a:solidFill>
              </a:rPr>
              <a:t>Long </a:t>
            </a:r>
            <a:r>
              <a:rPr lang="es-ES" sz="3200" dirty="0" err="1">
                <a:solidFill>
                  <a:srgbClr val="5C2B7D"/>
                </a:solidFill>
              </a:rPr>
              <a:t>Polling</a:t>
            </a:r>
            <a:endParaRPr lang="es-ES" sz="3200" dirty="0">
              <a:solidFill>
                <a:srgbClr val="5C2B7D"/>
              </a:solidFill>
            </a:endParaRPr>
          </a:p>
        </p:txBody>
      </p:sp>
      <p:pic>
        <p:nvPicPr>
          <p:cNvPr id="19458" name="Picture 2" descr="Ajax Long-Polling">
            <a:extLst>
              <a:ext uri="{FF2B5EF4-FFF2-40B4-BE49-F238E27FC236}">
                <a16:creationId xmlns:a16="http://schemas.microsoft.com/office/drawing/2014/main" id="{5FC4CF9D-E034-44F7-BEF7-3F6A60865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86" y="1237349"/>
            <a:ext cx="8617747" cy="48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9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2686E45-5F7F-4940-9794-EC4C4725D386}"/>
              </a:ext>
            </a:extLst>
          </p:cNvPr>
          <p:cNvSpPr txBox="1"/>
          <p:nvPr/>
        </p:nvSpPr>
        <p:spPr>
          <a:xfrm>
            <a:off x="343729" y="555836"/>
            <a:ext cx="1079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C2B7D"/>
                </a:solidFill>
              </a:rPr>
              <a:t>Server </a:t>
            </a:r>
            <a:r>
              <a:rPr lang="es-ES" sz="3200" dirty="0" err="1">
                <a:solidFill>
                  <a:srgbClr val="5C2B7D"/>
                </a:solidFill>
              </a:rPr>
              <a:t>Sent</a:t>
            </a:r>
            <a:r>
              <a:rPr lang="es-ES" sz="3200" dirty="0">
                <a:solidFill>
                  <a:srgbClr val="5C2B7D"/>
                </a:solidFill>
              </a:rPr>
              <a:t> </a:t>
            </a:r>
            <a:r>
              <a:rPr lang="es-ES" sz="3200" dirty="0" err="1">
                <a:solidFill>
                  <a:srgbClr val="5C2B7D"/>
                </a:solidFill>
              </a:rPr>
              <a:t>Events</a:t>
            </a:r>
            <a:r>
              <a:rPr lang="es-ES" sz="3200" dirty="0">
                <a:solidFill>
                  <a:srgbClr val="5C2B7D"/>
                </a:solidFill>
              </a:rPr>
              <a:t> (SSE) / </a:t>
            </a:r>
            <a:r>
              <a:rPr lang="es-ES" sz="3200" dirty="0" err="1">
                <a:solidFill>
                  <a:srgbClr val="5C2B7D"/>
                </a:solidFill>
              </a:rPr>
              <a:t>EventSource</a:t>
            </a:r>
            <a:endParaRPr lang="es-ES" sz="3200" dirty="0">
              <a:solidFill>
                <a:srgbClr val="5C2B7D"/>
              </a:solidFill>
            </a:endParaRPr>
          </a:p>
        </p:txBody>
      </p:sp>
      <p:pic>
        <p:nvPicPr>
          <p:cNvPr id="8194" name="Picture 2" descr="HTML5 SSE">
            <a:extLst>
              <a:ext uri="{FF2B5EF4-FFF2-40B4-BE49-F238E27FC236}">
                <a16:creationId xmlns:a16="http://schemas.microsoft.com/office/drawing/2014/main" id="{B7B657E4-857A-4920-9B1A-6A3927A17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74" y="1228296"/>
            <a:ext cx="8645827" cy="487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5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7C0AB24-FE02-44F5-92B4-457303581A68}"/>
              </a:ext>
            </a:extLst>
          </p:cNvPr>
          <p:cNvSpPr txBox="1"/>
          <p:nvPr/>
        </p:nvSpPr>
        <p:spPr>
          <a:xfrm>
            <a:off x="343893" y="55904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5C2B7D"/>
                </a:solidFill>
              </a:rPr>
              <a:t>WebSockets</a:t>
            </a:r>
            <a:endParaRPr lang="es-ES" sz="3200" dirty="0">
              <a:solidFill>
                <a:srgbClr val="5C2B7D"/>
              </a:solidFill>
            </a:endParaRPr>
          </a:p>
        </p:txBody>
      </p:sp>
      <p:pic>
        <p:nvPicPr>
          <p:cNvPr id="7170" name="Picture 2" descr="HTML5 WebSockets">
            <a:extLst>
              <a:ext uri="{FF2B5EF4-FFF2-40B4-BE49-F238E27FC236}">
                <a16:creationId xmlns:a16="http://schemas.microsoft.com/office/drawing/2014/main" id="{1FC57584-0E99-4175-B66A-91A4DD04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56" y="1246890"/>
            <a:ext cx="8616253" cy="485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284603"/>
      </p:ext>
    </p:extLst>
  </p:cSld>
  <p:clrMapOvr>
    <a:masterClrMapping/>
  </p:clrMapOvr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lta costur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2019_PresentationTemplate_Barcelona.potx" id="{B20ACAB6-4633-4359-82DB-CAC97229B46A}" vid="{89FF618A-52B6-4150-B81C-03B037371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5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8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0805E3-47F4-487B-B918-9713D3F1022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D79F10B-3337-4E2C-A65B-4CE982CBD0E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6900698-3773-489C-87DF-EAB50526186F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1C8316FD-D281-470D-8E12-EB54769FE00D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8.xml><?xml version="1.0" encoding="utf-8"?>
<ds:datastoreItem xmlns:ds="http://schemas.openxmlformats.org/officeDocument/2006/customXml" ds:itemID="{50D29660-78D2-4C14-ABA4-2AA65CABC2D0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3165</TotalTime>
  <Words>653</Words>
  <Application>Microsoft Office PowerPoint</Application>
  <PresentationFormat>Panorámica</PresentationFormat>
  <Paragraphs>94</Paragraphs>
  <Slides>22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1_Dotnet_Template</vt:lpstr>
      <vt:lpstr>Presentación de PowerPoint</vt:lpstr>
      <vt:lpstr>Presentación de PowerPoint</vt:lpstr>
      <vt:lpstr>Presentación de PowerPoint</vt:lpstr>
      <vt:lpstr>Aplicaciones en tiempo real con Signal R Core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https://netconfbcn2019demo1.azurewebsites.net</vt:lpstr>
      <vt:lpstr>Presentación de PowerPoint</vt:lpstr>
      <vt:lpstr>Presentación de PowerPoint</vt:lpstr>
      <vt:lpstr>Presentación de PowerPoint</vt:lpstr>
      <vt:lpstr>https://netconfbcn2019demo2.azurewebsites.net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José Ramos Sánchez</cp:lastModifiedBy>
  <cp:revision>27</cp:revision>
  <dcterms:created xsi:type="dcterms:W3CDTF">2018-01-09T22:22:16Z</dcterms:created>
  <dcterms:modified xsi:type="dcterms:W3CDTF">2019-10-25T15:40:19Z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